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60" r:id="rId4"/>
    <p:sldId id="261" r:id="rId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85"/>
    <a:srgbClr val="C4E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3615" autoAdjust="0"/>
  </p:normalViewPr>
  <p:slideViewPr>
    <p:cSldViewPr>
      <p:cViewPr varScale="1">
        <p:scale>
          <a:sx n="115" d="100"/>
          <a:sy n="115" d="100"/>
        </p:scale>
        <p:origin x="91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5615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2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509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3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7489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4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904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pilepsia.su/" TargetMode="External"/><Relationship Id="rId4" Type="http://schemas.openxmlformats.org/officeDocument/2006/relationships/hyperlink" Target="https://doi.org/10.17749/2077-8333.2017.9.1.006-02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hyperlink" Target="https://doi.org/10.17749/2077-8333.2017.9.1.006-02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doi.org/10.17749/2077-8333.2017.9.1.006-025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doi.org/10.17749/2077-8333.2017.9.1.006-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75816" y="1763613"/>
            <a:ext cx="9070975" cy="1656184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2800" b="1" dirty="0">
                <a:solidFill>
                  <a:schemeClr val="accent2"/>
                </a:solidFill>
              </a:rPr>
              <a:t>Классификация эпилепсии </a:t>
            </a:r>
            <a:br>
              <a:rPr lang="en-US" sz="2800" b="1" dirty="0">
                <a:solidFill>
                  <a:schemeClr val="accent2"/>
                </a:solidFill>
              </a:rPr>
            </a:br>
            <a:r>
              <a:rPr lang="ru-RU" sz="2800" b="1" dirty="0">
                <a:solidFill>
                  <a:schemeClr val="accent2"/>
                </a:solidFill>
              </a:rPr>
              <a:t>Международной Противоэпилептической Лиги (</a:t>
            </a:r>
            <a:r>
              <a:rPr lang="en-US" sz="2800" b="1" dirty="0">
                <a:solidFill>
                  <a:schemeClr val="accent2"/>
                </a:solidFill>
              </a:rPr>
              <a:t>International League Against Epilepsy, ILAE)</a:t>
            </a:r>
            <a:r>
              <a:rPr lang="ru-RU" sz="2800" b="1" dirty="0">
                <a:solidFill>
                  <a:schemeClr val="accent2"/>
                </a:solidFill>
              </a:rPr>
              <a:t>: пересмотр и обновление 2017 года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63847" y="3779837"/>
            <a:ext cx="8710935" cy="3526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/>
              <a:t>Первоисточники на английском языке:</a:t>
            </a:r>
          </a:p>
          <a:p>
            <a:pPr algn="just"/>
            <a:r>
              <a:rPr lang="en-US" sz="1200" dirty="0"/>
              <a:t>Fisher R. S., Cross J. H., French J. A., </a:t>
            </a:r>
            <a:r>
              <a:rPr lang="en-US" sz="1200" dirty="0" err="1"/>
              <a:t>Higurashi</a:t>
            </a:r>
            <a:r>
              <a:rPr lang="en-US" sz="1200" dirty="0"/>
              <a:t> N., Hirsch E., Jansen F. E., </a:t>
            </a:r>
            <a:r>
              <a:rPr lang="en-US" sz="1200" dirty="0" err="1"/>
              <a:t>Lagae</a:t>
            </a:r>
            <a:r>
              <a:rPr lang="en-US" sz="1200" dirty="0"/>
              <a:t> L., </a:t>
            </a:r>
            <a:r>
              <a:rPr lang="en-US" sz="1200" dirty="0" err="1"/>
              <a:t>Moshé</a:t>
            </a:r>
            <a:r>
              <a:rPr lang="en-US" sz="1200" dirty="0"/>
              <a:t> S. L., </a:t>
            </a:r>
            <a:r>
              <a:rPr lang="en-US" sz="1200" dirty="0" err="1"/>
              <a:t>Peltola</a:t>
            </a:r>
            <a:r>
              <a:rPr lang="en-US" sz="1200" dirty="0"/>
              <a:t> J., </a:t>
            </a:r>
            <a:r>
              <a:rPr lang="en-US" sz="1200" dirty="0" err="1"/>
              <a:t>Roulet</a:t>
            </a:r>
            <a:r>
              <a:rPr lang="en-US" sz="1200" dirty="0"/>
              <a:t> Perez E., </a:t>
            </a:r>
            <a:r>
              <a:rPr lang="en-US" sz="1200" dirty="0" err="1"/>
              <a:t>Scheffer</a:t>
            </a:r>
            <a:r>
              <a:rPr lang="en-US" sz="1200" dirty="0"/>
              <a:t> I. E., </a:t>
            </a:r>
            <a:r>
              <a:rPr lang="en-US" sz="1200" dirty="0" err="1"/>
              <a:t>Zuberi</a:t>
            </a:r>
            <a:r>
              <a:rPr lang="en-US" sz="1200" dirty="0"/>
              <a:t>, S. M. Operational classification of seizure types by the International League Against Epilepsy: Position Paper of the ILAE Commission for Classification and Terminology. </a:t>
            </a:r>
            <a:r>
              <a:rPr lang="en-US" sz="1200" dirty="0" err="1"/>
              <a:t>Epilepsia</a:t>
            </a:r>
            <a:r>
              <a:rPr lang="en-US" sz="1200" dirty="0"/>
              <a:t>. 2017; doi:10.1111/epi.13670</a:t>
            </a:r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en-US" sz="1200" dirty="0" err="1"/>
              <a:t>Scheffer</a:t>
            </a:r>
            <a:r>
              <a:rPr lang="en-US" sz="1200" dirty="0"/>
              <a:t> I. E., </a:t>
            </a:r>
            <a:r>
              <a:rPr lang="en-US" sz="1200" dirty="0" err="1"/>
              <a:t>Berkovic</a:t>
            </a:r>
            <a:r>
              <a:rPr lang="en-US" sz="1200" dirty="0"/>
              <a:t> S., </a:t>
            </a:r>
            <a:r>
              <a:rPr lang="en-US" sz="1200" dirty="0" err="1"/>
              <a:t>Capovilla</a:t>
            </a:r>
            <a:r>
              <a:rPr lang="en-US" sz="1200" dirty="0"/>
              <a:t> G., Connolly M. B., French J., </a:t>
            </a:r>
            <a:r>
              <a:rPr lang="en-US" sz="1200" dirty="0" err="1"/>
              <a:t>Guilhoto</a:t>
            </a:r>
            <a:r>
              <a:rPr lang="en-US" sz="1200" dirty="0"/>
              <a:t> L., Hirsch E., Jain S., </a:t>
            </a:r>
            <a:r>
              <a:rPr lang="en-US" sz="1200" dirty="0" err="1"/>
              <a:t>Mathern</a:t>
            </a:r>
            <a:r>
              <a:rPr lang="en-US" sz="1200" dirty="0"/>
              <a:t> G. W., </a:t>
            </a:r>
            <a:r>
              <a:rPr lang="en-US" sz="1200" dirty="0" err="1"/>
              <a:t>Moshé</a:t>
            </a:r>
            <a:r>
              <a:rPr lang="en-US" sz="1200" dirty="0"/>
              <a:t> S. L., </a:t>
            </a:r>
            <a:r>
              <a:rPr lang="en-US" sz="1200" dirty="0" err="1"/>
              <a:t>Nordli</a:t>
            </a:r>
            <a:r>
              <a:rPr lang="en-US" sz="1200" dirty="0"/>
              <a:t> D. R., </a:t>
            </a:r>
            <a:r>
              <a:rPr lang="en-US" sz="1200" dirty="0" err="1"/>
              <a:t>Perucca</a:t>
            </a:r>
            <a:r>
              <a:rPr lang="en-US" sz="1200" dirty="0"/>
              <a:t> E., Tomson T., Wiebe S., Zhang Y.-H., </a:t>
            </a:r>
            <a:r>
              <a:rPr lang="en-US" sz="1200" dirty="0" err="1"/>
              <a:t>Zuberi</a:t>
            </a:r>
            <a:r>
              <a:rPr lang="en-US" sz="1200" dirty="0"/>
              <a:t> S. M. ILAE classification of the epilepsies: Position paper of the ILAE Commission for Classification and Terminology. </a:t>
            </a:r>
            <a:r>
              <a:rPr lang="ru-RU" sz="1200" dirty="0" err="1"/>
              <a:t>Epilepsia</a:t>
            </a:r>
            <a:r>
              <a:rPr lang="ru-RU" sz="1200" dirty="0"/>
              <a:t>. 2017; doi:10.1111/epi.13709 1-3</a:t>
            </a:r>
          </a:p>
          <a:p>
            <a:pPr algn="just"/>
            <a:endParaRPr lang="ru-RU" sz="1200" dirty="0"/>
          </a:p>
          <a:p>
            <a:pPr algn="just"/>
            <a:endParaRPr lang="ru-RU" sz="1200" b="1" dirty="0"/>
          </a:p>
          <a:p>
            <a:pPr algn="just"/>
            <a:r>
              <a:rPr lang="ru-RU" sz="1200" b="1" dirty="0"/>
              <a:t>Адаптированный перевод на русский язык:</a:t>
            </a:r>
          </a:p>
          <a:p>
            <a:pPr algn="just"/>
            <a:r>
              <a:rPr lang="ru-RU" sz="1200" dirty="0"/>
              <a:t>Авакян Г.Н., Блинов Д.В., Лебедева А.В., </a:t>
            </a:r>
            <a:r>
              <a:rPr lang="ru-RU" sz="1200" dirty="0" err="1"/>
              <a:t>Бурд</a:t>
            </a:r>
            <a:r>
              <a:rPr lang="ru-RU" sz="1200" dirty="0"/>
              <a:t> С.Г., Авакян Г.Г. Классификация эпилепсии Международной противоэпилептической лиги: пересмотр и обновление 2017 года. </a:t>
            </a:r>
            <a:r>
              <a:rPr lang="ru-RU" sz="1200" i="1" dirty="0"/>
              <a:t>Эпилепсия и пароксизмальные состояния</a:t>
            </a:r>
            <a:r>
              <a:rPr lang="ru-RU" sz="1200" dirty="0"/>
              <a:t>. 2017;9(1):6-25. DOI:</a:t>
            </a:r>
            <a:r>
              <a:rPr lang="ru-RU" sz="1200" dirty="0">
                <a:hlinkClick r:id="rId4"/>
              </a:rPr>
              <a:t>10.17749/2077-8333.2017.9.1.006-025</a:t>
            </a:r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r>
              <a:rPr lang="ru-RU" sz="1200" b="1" dirty="0"/>
              <a:t>Полный текст в открытом доступе:</a:t>
            </a:r>
          </a:p>
          <a:p>
            <a:pPr algn="just"/>
            <a:r>
              <a:rPr lang="en-US" sz="1200" dirty="0">
                <a:hlinkClick r:id="rId5"/>
              </a:rPr>
              <a:t>http://www.epilepsia.su</a:t>
            </a:r>
            <a:r>
              <a:rPr lang="en-US" sz="1200" dirty="0"/>
              <a:t> – </a:t>
            </a:r>
            <a:r>
              <a:rPr lang="ru-RU" sz="1200" dirty="0"/>
              <a:t>официальный интернет-сайт журнала «Эпилепсия и пароксизмальные состояния»</a:t>
            </a:r>
          </a:p>
          <a:p>
            <a:pPr algn="just"/>
            <a:r>
              <a:rPr lang="ru-RU" sz="1200" dirty="0"/>
              <a:t>Прямая гиперссылка на полный текст публикации: </a:t>
            </a:r>
            <a:r>
              <a:rPr lang="ru-RU" sz="1200" dirty="0">
                <a:hlinkClick r:id="rId4"/>
              </a:rPr>
              <a:t>Классификация эпилепсии Международной противоэпилептической лиги: пересмотр и обновление 2017 года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7014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9792" y="467469"/>
            <a:ext cx="9433048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2"/>
                </a:solidFill>
              </a:rPr>
              <a:t>Базовая рабочая классификация типов приступов 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</a:rPr>
              <a:t>Международной Противоэпилептической Лиги 2017 года</a:t>
            </a:r>
            <a:r>
              <a:rPr lang="ru-RU" sz="2400" baseline="30000" dirty="0">
                <a:solidFill>
                  <a:schemeClr val="accent2"/>
                </a:solidFill>
              </a:rPr>
              <a:t>1</a:t>
            </a:r>
            <a:r>
              <a:rPr lang="ru-RU" sz="24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800" y="7145688"/>
            <a:ext cx="936104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000" dirty="0"/>
              <a:t>Цитируется по: Авакян Г.Н., Блинов Д.В., Лебедева А.В., </a:t>
            </a:r>
            <a:r>
              <a:rPr lang="ru-RU" sz="1000" dirty="0" err="1"/>
              <a:t>Бурд</a:t>
            </a:r>
            <a:r>
              <a:rPr lang="ru-RU" sz="1000" dirty="0"/>
              <a:t> С.Г., Авакян Г.Г. Классификация эпилепсии Международной противоэпилептической лиги: пересмотр и обновление 2017 года. </a:t>
            </a:r>
            <a:r>
              <a:rPr lang="ru-RU" sz="1000" i="1" dirty="0"/>
              <a:t>Эпилепсия и пароксизмальные состояния</a:t>
            </a:r>
            <a:r>
              <a:rPr lang="ru-RU" sz="1000" dirty="0"/>
              <a:t>. 2017;9(1):6-25. DOI:</a:t>
            </a:r>
            <a:r>
              <a:rPr lang="ru-RU" sz="1000" dirty="0">
                <a:hlinkClick r:id="rId4"/>
              </a:rPr>
              <a:t>10.17749/2077-8333.2017.9.1.006-025</a:t>
            </a:r>
            <a:endParaRPr lang="ru-RU" sz="1000" dirty="0"/>
          </a:p>
        </p:txBody>
      </p:sp>
      <p:pic>
        <p:nvPicPr>
          <p:cNvPr id="7" name="Рисунок 6" descr="Фокальный дебют: В сознании / сознание нарушено; моторный дебют / немоторный дебют; Билатеральные тонико-клонические с фокальным дебютом.&#10;Генерализованный дебют: Моторные / Немоторные (абсансы)&#10;&#10;Неуточненный дебют: Моторные / Немоторные; неклассифицированные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5" y="2036573"/>
            <a:ext cx="9433048" cy="37435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91845" y="5436021"/>
            <a:ext cx="9001000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i="1" dirty="0"/>
          </a:p>
          <a:p>
            <a:r>
              <a:rPr lang="ru-RU" sz="1400" i="1" dirty="0"/>
              <a:t>* Вследствие недостатка информации или невозможности отнести к другим категориям.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48423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A606A2C7-7875-4165-9A1E-1FA5575504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24" y="1138048"/>
            <a:ext cx="8856984" cy="5900352"/>
          </a:xfrm>
          <a:prstGeom prst="rect">
            <a:avLst/>
          </a:prstGeom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9792" y="251445"/>
            <a:ext cx="9433048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2"/>
                </a:solidFill>
              </a:rPr>
              <a:t>Расширенная рабочая классификация типов приступов 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</a:rPr>
              <a:t>Международной Противоэпилептической Лиги 2017 года</a:t>
            </a:r>
            <a:r>
              <a:rPr lang="ru-RU" sz="2400" baseline="30000" dirty="0">
                <a:solidFill>
                  <a:schemeClr val="accent2"/>
                </a:solidFill>
              </a:rPr>
              <a:t>1</a:t>
            </a:r>
            <a:r>
              <a:rPr lang="ru-RU" sz="24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800" y="7145688"/>
            <a:ext cx="936104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000" dirty="0"/>
              <a:t>Цитируется по: Авакян Г.Н., Блинов Д.В., Лебедева А.В., </a:t>
            </a:r>
            <a:r>
              <a:rPr lang="ru-RU" sz="1000" dirty="0" err="1"/>
              <a:t>Бурд</a:t>
            </a:r>
            <a:r>
              <a:rPr lang="ru-RU" sz="1000" dirty="0"/>
              <a:t> С.Г., Авакян Г.Г. Классификация эпилепсии Международной противоэпилептической лиги: пересмотр и обновление 2017 года. </a:t>
            </a:r>
            <a:r>
              <a:rPr lang="ru-RU" sz="1000" i="1" dirty="0"/>
              <a:t>Эпилепсия и пароксизмальные состояния</a:t>
            </a:r>
            <a:r>
              <a:rPr lang="ru-RU" sz="1000" dirty="0"/>
              <a:t>. 2017;9(1):6-25. DOI:</a:t>
            </a:r>
            <a:r>
              <a:rPr lang="ru-RU" sz="1000" dirty="0">
                <a:hlinkClick r:id="rId5"/>
              </a:rPr>
              <a:t>10.17749/2077-8333.2017.9.1.006-025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290894" y="6149817"/>
            <a:ext cx="4608512" cy="77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endParaRPr lang="ru-RU" sz="1200" i="1" dirty="0"/>
          </a:p>
          <a:p>
            <a:pPr marL="179388" indent="-179388"/>
            <a:r>
              <a:rPr lang="ru-RU" sz="1200" i="1" dirty="0"/>
              <a:t>* Состояние сознания обычно не определяется;</a:t>
            </a:r>
          </a:p>
          <a:p>
            <a:pPr marL="179388" indent="-179388"/>
            <a:r>
              <a:rPr lang="ru-RU" sz="1200" i="1" dirty="0"/>
              <a:t>**Вследствие недостатка информации или невозможности отнести к другим категориям.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413181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9792" y="251445"/>
            <a:ext cx="9433048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2"/>
                </a:solidFill>
              </a:rPr>
              <a:t>Структура Классификации эпилепсии</a:t>
            </a:r>
          </a:p>
          <a:p>
            <a:pPr algn="ctr"/>
            <a:r>
              <a:rPr lang="ru-RU" sz="2400" dirty="0">
                <a:solidFill>
                  <a:schemeClr val="accent2"/>
                </a:solidFill>
              </a:rPr>
              <a:t>Международной Противоэпилептической Лиги 2017 года</a:t>
            </a:r>
            <a:r>
              <a:rPr lang="ru-RU" sz="2400" baseline="30000" dirty="0">
                <a:solidFill>
                  <a:schemeClr val="accent2"/>
                </a:solidFill>
              </a:rPr>
              <a:t>1</a:t>
            </a:r>
            <a:r>
              <a:rPr lang="ru-RU" sz="24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800" y="7145688"/>
            <a:ext cx="936104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000" dirty="0"/>
              <a:t>Цитируется по: Авакян Г.Н., Блинов Д.В., Лебедева А.В., </a:t>
            </a:r>
            <a:r>
              <a:rPr lang="ru-RU" sz="1000" dirty="0" err="1"/>
              <a:t>Бурд</a:t>
            </a:r>
            <a:r>
              <a:rPr lang="ru-RU" sz="1000" dirty="0"/>
              <a:t> С.Г., Авакян Г.Г. Классификация эпилепсии Международной противоэпилептической лиги: пересмотр и обновление 2017 года. </a:t>
            </a:r>
            <a:r>
              <a:rPr lang="ru-RU" sz="1000" i="1" dirty="0"/>
              <a:t>Эпилепсия и пароксизмальные состояния</a:t>
            </a:r>
            <a:r>
              <a:rPr lang="ru-RU" sz="1000" dirty="0"/>
              <a:t>. 2017;9(1):6-25. DOI:</a:t>
            </a:r>
            <a:r>
              <a:rPr lang="ru-RU" sz="1000" dirty="0">
                <a:hlinkClick r:id="rId4"/>
              </a:rPr>
              <a:t>10.17749/2077-8333.2017.9.1.006-025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328344" y="6314610"/>
            <a:ext cx="4608512" cy="493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endParaRPr lang="ru-RU" sz="1400" i="1" dirty="0"/>
          </a:p>
          <a:p>
            <a:pPr marL="179388" indent="-179388"/>
            <a:r>
              <a:rPr lang="ru-RU" sz="1400" i="1" dirty="0"/>
              <a:t>* Оценивается по началу приступа.</a:t>
            </a:r>
            <a:endParaRPr lang="ru-RU" sz="1400" dirty="0"/>
          </a:p>
        </p:txBody>
      </p:sp>
      <p:pic>
        <p:nvPicPr>
          <p:cNvPr id="6" name="Рисунок 5" descr="Типы приступов: фокальные, генерализованные, неуточненные&#10;&#10;Типы эпилепсии: фокальная, генерализованная, комбинированная, неуточненная&#10;&#10;Этиология: структурная, генетическая, инфекционная, метаболическая, иммунная, неизвестная&#10;&#10;Также принимаются во внимание коморбидные состояния.&#10;&#10;Следующий уровень классификации - эпилептические синдромы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" t="-1" r="-509" b="1794"/>
          <a:stretch/>
        </p:blipFill>
        <p:spPr>
          <a:xfrm>
            <a:off x="161148" y="1312956"/>
            <a:ext cx="9703700" cy="498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51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506</Words>
  <Application>Microsoft Office PowerPoint</Application>
  <PresentationFormat>Произвольный</PresentationFormat>
  <Paragraphs>34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DejaVu Sans</vt:lpstr>
      <vt:lpstr>Times New Roman</vt:lpstr>
      <vt:lpstr>Office Theme</vt:lpstr>
      <vt:lpstr>Классификация эпилепсии  Международной Противоэпилептической Лиги (International League Against Epilepsy, ILAE): пересмотр и обновление 2017 года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Stamper Alan</cp:lastModifiedBy>
  <cp:revision>17</cp:revision>
  <cp:lastPrinted>1601-01-01T00:00:00Z</cp:lastPrinted>
  <dcterms:created xsi:type="dcterms:W3CDTF">2011-01-20T16:54:28Z</dcterms:created>
  <dcterms:modified xsi:type="dcterms:W3CDTF">2017-06-23T15:49:16Z</dcterms:modified>
</cp:coreProperties>
</file>